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1"/>
  </p:notesMasterIdLst>
  <p:sldIdLst>
    <p:sldId id="397" r:id="rId7"/>
    <p:sldId id="399" r:id="rId8"/>
    <p:sldId id="400" r:id="rId9"/>
    <p:sldId id="259" r:id="rId10"/>
    <p:sldId id="389" r:id="rId11"/>
    <p:sldId id="417" r:id="rId12"/>
    <p:sldId id="384" r:id="rId13"/>
    <p:sldId id="385" r:id="rId14"/>
    <p:sldId id="407" r:id="rId15"/>
    <p:sldId id="408" r:id="rId16"/>
    <p:sldId id="375" r:id="rId17"/>
    <p:sldId id="419" r:id="rId18"/>
    <p:sldId id="357" r:id="rId19"/>
    <p:sldId id="358" r:id="rId20"/>
    <p:sldId id="326" r:id="rId21"/>
    <p:sldId id="401" r:id="rId22"/>
    <p:sldId id="402" r:id="rId23"/>
    <p:sldId id="403" r:id="rId24"/>
    <p:sldId id="404" r:id="rId25"/>
    <p:sldId id="333" r:id="rId26"/>
    <p:sldId id="414" r:id="rId27"/>
    <p:sldId id="354" r:id="rId28"/>
    <p:sldId id="381" r:id="rId29"/>
    <p:sldId id="412" r:id="rId30"/>
    <p:sldId id="416" r:id="rId31"/>
    <p:sldId id="382" r:id="rId32"/>
    <p:sldId id="393" r:id="rId33"/>
    <p:sldId id="418" r:id="rId34"/>
    <p:sldId id="380" r:id="rId35"/>
    <p:sldId id="336" r:id="rId36"/>
    <p:sldId id="328" r:id="rId37"/>
    <p:sldId id="329" r:id="rId38"/>
    <p:sldId id="364"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25" autoAdjust="0"/>
  </p:normalViewPr>
  <p:slideViewPr>
    <p:cSldViewPr snapToGrid="0">
      <p:cViewPr varScale="1">
        <p:scale>
          <a:sx n="100" d="100"/>
          <a:sy n="100"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1/31/2019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Contoso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For Domain Controllers in West Central US, Availability Sets will be configured.</a:t>
            </a:r>
          </a:p>
          <a:p>
            <a:pPr lvl="1"/>
            <a:r>
              <a:rPr lang="en-US" sz="1200" b="0" i="0" u="none" strike="noStrike" kern="1200" dirty="0">
                <a:solidFill>
                  <a:schemeClr val="tx1"/>
                </a:solidFill>
                <a:effectLst/>
                <a:latin typeface="+mn-lt"/>
                <a:ea typeface="+mn-ea"/>
                <a:cs typeface="+mn-cs"/>
              </a:rPr>
              <a:t>For Domain Controllers in West US 2, Availability Zones will be configured.</a:t>
            </a:r>
          </a:p>
          <a:p>
            <a:r>
              <a:rPr lang="en-US" sz="1200" b="0" i="0" u="none" strike="noStrike" kern="1200" dirty="0">
                <a:solidFill>
                  <a:schemeClr val="tx1"/>
                </a:solidFill>
                <a:effectLst/>
                <a:latin typeface="+mn-lt"/>
                <a:ea typeface="+mn-ea"/>
                <a:cs typeface="+mn-cs"/>
              </a:rPr>
              <a:t>All four DCs are in active state as a disaster recovery strategy. In case primary region is unavailable, requests are automatically served by secondary set of DCs.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a:t>
            </a:r>
          </a:p>
          <a:p>
            <a:r>
              <a:rPr lang="en-US" sz="1200" kern="1200" dirty="0">
                <a:solidFill>
                  <a:schemeClr val="tx1"/>
                </a:solidFill>
                <a:effectLst/>
                <a:latin typeface="+mn-lt"/>
                <a:ea typeface="+mn-ea"/>
                <a:cs typeface="+mn-cs"/>
              </a:rPr>
              <a:t>Contoso’s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 </a:t>
            </a:r>
            <a:r>
              <a:rPr lang="en-US" sz="1200" b="0" i="0" u="none" strike="noStrike" kern="1200" dirty="0">
                <a:solidFill>
                  <a:schemeClr val="tx1"/>
                </a:solidFill>
                <a:effectLst/>
                <a:latin typeface="+mn-lt"/>
                <a:ea typeface="+mn-ea"/>
                <a:cs typeface="+mn-cs"/>
              </a:rPr>
              <a:t>To minimize disruption, the application will remain in West Central US. Availability Zones are not available in all Azure regions, however as they are made available to more regions, Contoso can achieve an even higher level of resiliency by moving to them.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b="0" i="0" u="none" strike="noStrike" kern="1200" dirty="0">
                <a:solidFill>
                  <a:schemeClr val="tx1"/>
                </a:solidFill>
                <a:effectLst/>
                <a:latin typeface="+mn-lt"/>
                <a:ea typeface="+mn-ea"/>
                <a:cs typeface="+mn-cs"/>
              </a:rPr>
              <a:t>Replication to a secondary region West US 2 for web tier should be enabled to protect against the region wide outage and make the web tier resilient. In addition to this, Azure Traffic Manager can help further reduce RTO for external customers in case of a disaster.</a:t>
            </a:r>
          </a:p>
          <a:p>
            <a:pPr lvl="1"/>
            <a:r>
              <a:rPr lang="en-US" sz="1200" b="0" i="0" u="none" strike="noStrike" kern="1200" dirty="0">
                <a:solidFill>
                  <a:schemeClr val="tx1"/>
                </a:solidFill>
                <a:effectLst/>
                <a:latin typeface="+mn-lt"/>
                <a:ea typeface="+mn-ea"/>
                <a:cs typeface="+mn-cs"/>
              </a:rPr>
              <a:t>For web servers in West Central US, Availability Sets will be configured.</a:t>
            </a:r>
          </a:p>
          <a:p>
            <a:pPr lvl="1"/>
            <a:r>
              <a:rPr lang="en-US" sz="1200" b="0" i="0" u="none" strike="noStrike" kern="1200" dirty="0">
                <a:solidFill>
                  <a:schemeClr val="tx1"/>
                </a:solidFill>
                <a:effectLst/>
                <a:latin typeface="+mn-lt"/>
                <a:ea typeface="+mn-ea"/>
                <a:cs typeface="+mn-cs"/>
              </a:rPr>
              <a:t>For web servers in West US 2, Availability Zones will be configured. These web servers will be created post failover.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r>
              <a:rPr lang="en-US" sz="1200" b="0" i="0" u="none" strike="noStrike" kern="1200" dirty="0">
                <a:solidFill>
                  <a:schemeClr val="tx1"/>
                </a:solidFill>
                <a:effectLst/>
                <a:latin typeface="+mn-lt"/>
                <a:ea typeface="+mn-ea"/>
                <a:cs typeface="+mn-cs"/>
              </a:rPr>
              <a:t>Replication across regions also allows for disaster recovery from region wide outage should the need arise and faster recovery of the web tier.</a:t>
            </a:r>
          </a:p>
          <a:p>
            <a:r>
              <a:rPr lang="en-US" sz="1200" b="0" i="0" u="none" strike="noStrike" kern="1200" dirty="0">
                <a:solidFill>
                  <a:schemeClr val="tx1"/>
                </a:solidFill>
                <a:effectLst/>
                <a:latin typeface="+mn-lt"/>
                <a:ea typeface="+mn-ea"/>
                <a:cs typeface="+mn-cs"/>
              </a:rPr>
              <a:t>Adding web servers into an Availability Set will spread them across fault domains and update domains making them highly available with an SLA of 99.95%.</a:t>
            </a:r>
          </a:p>
          <a:p>
            <a:r>
              <a:rPr lang="en-US" sz="1200" b="0" i="0" u="none" strike="noStrike" kern="1200" dirty="0">
                <a:solidFill>
                  <a:schemeClr val="tx1"/>
                </a:solidFill>
                <a:effectLst/>
                <a:latin typeface="+mn-lt"/>
                <a:ea typeface="+mn-ea"/>
                <a:cs typeface="+mn-cs"/>
              </a:rPr>
              <a:t>Configuring web servers into an Availability Zone will spread them across datacenters within a region making them highly available with an SLA of 99.99% post failover (in case of disaster).</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Contoso.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603522"/>
          </a:xfrm>
        </p:spPr>
        <p:txBody>
          <a:bodyPr/>
          <a:lstStyle/>
          <a:p>
            <a:r>
              <a:rPr lang="en-US" sz="3200" dirty="0"/>
              <a:t>An automated mechanism for a quick recovery of the ordering application in the event of disaster.</a:t>
            </a:r>
          </a:p>
          <a:p>
            <a:endParaRPr lang="en-US" sz="3200" dirty="0"/>
          </a:p>
          <a:p>
            <a:r>
              <a:rPr lang="en-US" sz="3200" dirty="0"/>
              <a:t>A plan for recovery from data corruption or accidental deletion for all of the other infrastructure. </a:t>
            </a:r>
          </a:p>
          <a:p>
            <a:endParaRPr lang="en-US" sz="1100" dirty="0"/>
          </a:p>
          <a:p>
            <a:r>
              <a:rPr lang="en-US" sz="3200" dirty="0"/>
              <a:t>A functional storage policy in place for the anticipation of growth in Azure.</a:t>
            </a:r>
          </a:p>
          <a:p>
            <a:endParaRPr lang="en-US" sz="1100" dirty="0"/>
          </a:p>
          <a:p>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929491"/>
          </a:xfrm>
        </p:spPr>
        <p:txBody>
          <a:bodyPr/>
          <a:lstStyle/>
          <a:p>
            <a:pPr lvl="0"/>
            <a:r>
              <a:rPr lang="en-US" sz="3200" dirty="0"/>
              <a:t>Cost is a huge concern for us. With looming infrastructure and server replacement costs, we want to avoid any unnecessary expenditures. </a:t>
            </a:r>
          </a:p>
          <a:p>
            <a:pPr lvl="0"/>
            <a:endParaRPr lang="en-US" sz="1000" dirty="0"/>
          </a:p>
          <a:p>
            <a:pPr lvl="0"/>
            <a:r>
              <a:rPr lang="en-US" sz="3200" dirty="0"/>
              <a:t>The web application needs to have the ability to scale as we grow. That aspect of the cloud will allow this to be a reality? </a:t>
            </a:r>
          </a:p>
          <a:p>
            <a:pPr lvl="0"/>
            <a:endParaRPr lang="en-US" sz="1000" dirty="0"/>
          </a:p>
          <a:p>
            <a:pPr lvl="0"/>
            <a:r>
              <a:rPr lang="en-US" sz="3200" dirty="0"/>
              <a:t>Downtime is becoming more of an issue for us due to development and production environments not being separate. We need to separate these from one another to avoid outages. </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571747"/>
          </a:xfrm>
        </p:spPr>
        <p:txBody>
          <a:bodyPr/>
          <a:lstStyle/>
          <a:p>
            <a:pPr lvl="0"/>
            <a:r>
              <a:rPr lang="en-US" sz="3200" dirty="0"/>
              <a:t>Bandwidth is becoming an issue for self-hosting our application’s ordering system, support website, etc. We are concerned that the cloud maybe constrained as well. </a:t>
            </a:r>
          </a:p>
          <a:p>
            <a:pPr lvl="0"/>
            <a:endParaRPr lang="en-US" sz="1100" dirty="0"/>
          </a:p>
          <a:p>
            <a:pPr lvl="0"/>
            <a:r>
              <a:rPr lang="en-US" sz="3200" dirty="0"/>
              <a:t>We are very concerned about the disk space issue that occurred earlier with our Active Directory Domain Services domain controller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416868"/>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the resiliency concepts:</a:t>
            </a:r>
          </a:p>
          <a:p>
            <a:pPr marL="457200" indent="-457200">
              <a:buFont typeface="Arial" panose="020B0604020202020204" pitchFamily="34" charset="0"/>
              <a:buChar char="•"/>
            </a:pPr>
            <a:r>
              <a:rPr lang="en-US" sz="2400" dirty="0"/>
              <a:t>High Availability with protection from hardware/rack failures with Availability sets</a:t>
            </a:r>
          </a:p>
          <a:p>
            <a:pPr marL="457200" indent="-457200">
              <a:buFont typeface="Arial" panose="020B0604020202020204" pitchFamily="34" charset="0"/>
              <a:buChar char="•"/>
            </a:pPr>
            <a:r>
              <a:rPr lang="en-US" sz="2400" dirty="0"/>
              <a:t>High Availability and Disaster recovery for database tier using SQL Always ON</a:t>
            </a:r>
          </a:p>
          <a:p>
            <a:pPr marL="457200" indent="-457200">
              <a:buFont typeface="Arial" panose="020B0604020202020204" pitchFamily="34" charset="0"/>
              <a:buChar char="•"/>
            </a:pPr>
            <a:r>
              <a:rPr lang="en-US" sz="2400" dirty="0"/>
              <a:t>Disaster recovery for virtual machines to another region using Azure Site Recovery to meet RTO and RPO goals</a:t>
            </a:r>
          </a:p>
          <a:p>
            <a:pPr marL="457200" indent="-457200">
              <a:buFont typeface="Arial" panose="020B0604020202020204" pitchFamily="34" charset="0"/>
              <a:buChar char="•"/>
            </a:pPr>
            <a:r>
              <a:rPr lang="en-US" sz="2400" dirty="0"/>
              <a:t>Data protection using Azure Backup.</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title="Network security group usage">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A diagram that shows the ports are opened for the two domain controllers." title="Network security group configuratio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Picture 4" descr="The resilient benefits are shown in this image." title="Resilient Benefits">
            <a:extLst>
              <a:ext uri="{FF2B5EF4-FFF2-40B4-BE49-F238E27FC236}">
                <a16:creationId xmlns:a16="http://schemas.microsoft.com/office/drawing/2014/main" id="{369D64A9-16D1-4B26-9840-D8C620252F29}"/>
              </a:ext>
            </a:extLst>
          </p:cNvPr>
          <p:cNvPicPr>
            <a:picLocks noChangeAspect="1"/>
          </p:cNvPicPr>
          <p:nvPr/>
        </p:nvPicPr>
        <p:blipFill>
          <a:blip r:embed="rId3"/>
          <a:stretch>
            <a:fillRect/>
          </a:stretch>
        </p:blipFill>
        <p:spPr>
          <a:xfrm>
            <a:off x="5943600" y="1022423"/>
            <a:ext cx="5679772" cy="5627771"/>
          </a:xfrm>
          <a:prstGeom prst="rect">
            <a:avLst/>
          </a:prstGeom>
        </p:spPr>
      </p:pic>
      <p:sp>
        <p:nvSpPr>
          <p:cNvPr id="10" name="Text Placeholder 9">
            <a:extLst>
              <a:ext uri="{FF2B5EF4-FFF2-40B4-BE49-F238E27FC236}">
                <a16:creationId xmlns:a16="http://schemas.microsoft.com/office/drawing/2014/main" id="{30AFE1A7-F32A-4832-98DE-D4C978BCD806}"/>
              </a:ext>
            </a:extLst>
          </p:cNvPr>
          <p:cNvSpPr>
            <a:spLocks noGrp="1"/>
          </p:cNvSpPr>
          <p:nvPr>
            <p:ph type="body" sz="quarter" idx="10"/>
          </p:nvPr>
        </p:nvSpPr>
        <p:spPr>
          <a:xfrm>
            <a:off x="325296" y="1107471"/>
            <a:ext cx="5005799" cy="5724644"/>
          </a:xfrm>
        </p:spPr>
        <p:txBody>
          <a:bodyPr/>
          <a:lstStyle/>
          <a:p>
            <a:r>
              <a:rPr lang="en-US" sz="2800" dirty="0"/>
              <a:t>Azure Backup to protect the VMs</a:t>
            </a:r>
          </a:p>
          <a:p>
            <a:endParaRPr lang="en-US" sz="900" dirty="0"/>
          </a:p>
          <a:p>
            <a:r>
              <a:rPr lang="en-US" sz="2800" dirty="0"/>
              <a:t>Storage configured for resiliency </a:t>
            </a:r>
          </a:p>
          <a:p>
            <a:endParaRPr lang="en-US" sz="900" dirty="0"/>
          </a:p>
          <a:p>
            <a:r>
              <a:rPr lang="en-US" sz="2800" dirty="0"/>
              <a:t>Domain controllers deployed into availability sets in Primary region and into Availability Zones in Secondary region.</a:t>
            </a:r>
          </a:p>
          <a:p>
            <a:pPr marL="0" indent="0">
              <a:buNone/>
            </a:pPr>
            <a:r>
              <a:rPr lang="en-US" sz="900" dirty="0"/>
              <a:t> </a:t>
            </a:r>
          </a:p>
          <a:p>
            <a:r>
              <a:rPr lang="en-US" sz="2800" dirty="0"/>
              <a:t>All 4 DCs are active for DR strategy. </a:t>
            </a:r>
          </a:p>
          <a:p>
            <a:endParaRPr lang="en-US" sz="2800" dirty="0"/>
          </a:p>
        </p:txBody>
      </p:sp>
      <p:sp>
        <p:nvSpPr>
          <p:cNvPr id="9" name="Title 8">
            <a:extLst>
              <a:ext uri="{FF2B5EF4-FFF2-40B4-BE49-F238E27FC236}">
                <a16:creationId xmlns:a16="http://schemas.microsoft.com/office/drawing/2014/main" id="{345A1B02-5D91-4319-AD59-1B6B34198E70}"/>
              </a:ext>
            </a:extLst>
          </p:cNvPr>
          <p:cNvSpPr>
            <a:spLocks noGrp="1"/>
          </p:cNvSpPr>
          <p:nvPr>
            <p:ph type="title"/>
          </p:nvPr>
        </p:nvSpPr>
        <p:spPr>
          <a:xfrm>
            <a:off x="266922" y="207806"/>
            <a:ext cx="11655840" cy="899665"/>
          </a:xfrm>
        </p:spPr>
        <p:txBody>
          <a:bodyPr/>
          <a:lstStyle/>
          <a:p>
            <a:r>
              <a:rPr lang="en-US" dirty="0"/>
              <a:t>Recommended solution for Active Directory </a:t>
            </a:r>
            <a:br>
              <a:rPr lang="en-US" dirty="0"/>
            </a:br>
            <a:endParaRPr lang="en-US" dirty="0"/>
          </a:p>
        </p:txBody>
      </p:sp>
      <p:sp>
        <p:nvSpPr>
          <p:cNvPr id="2" name="Rectangle 1">
            <a:extLst>
              <a:ext uri="{FF2B5EF4-FFF2-40B4-BE49-F238E27FC236}">
                <a16:creationId xmlns:a16="http://schemas.microsoft.com/office/drawing/2014/main" id="{30061D15-6323-4CB6-A727-C243A2C3C21B}"/>
              </a:ext>
            </a:extLst>
          </p:cNvPr>
          <p:cNvSpPr/>
          <p:nvPr/>
        </p:nvSpPr>
        <p:spPr bwMode="auto">
          <a:xfrm>
            <a:off x="7328263" y="4611188"/>
            <a:ext cx="1593669" cy="2090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bg1"/>
                </a:solidFill>
                <a:latin typeface="Segoe UI" panose="020B0502040204020203" pitchFamily="34" charset="0"/>
                <a:ea typeface="Segoe UI" panose="020B0502040204020203" pitchFamily="34" charset="0"/>
                <a:cs typeface="Segoe UI" panose="020B0502040204020203" pitchFamily="34" charset="0"/>
              </a:rPr>
              <a:t>Availability Zone</a:t>
            </a:r>
          </a:p>
        </p:txBody>
      </p:sp>
    </p:spTree>
    <p:extLst>
      <p:ext uri="{BB962C8B-B14F-4D97-AF65-F5344CB8AC3E}">
        <p14:creationId xmlns:p14="http://schemas.microsoft.com/office/powerpoint/2010/main" val="1570931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AE03D6-305A-42C8-A5BE-E9F226BAB81B}"/>
              </a:ext>
            </a:extLst>
          </p:cNvPr>
          <p:cNvSpPr>
            <a:spLocks noGrp="1"/>
          </p:cNvSpPr>
          <p:nvPr>
            <p:ph type="title"/>
          </p:nvPr>
        </p:nvSpPr>
        <p:spPr/>
        <p:txBody>
          <a:bodyPr/>
          <a:lstStyle/>
          <a:p>
            <a:r>
              <a:rPr lang="en-US" dirty="0"/>
              <a:t>Recommended solution the order application</a:t>
            </a:r>
            <a:br>
              <a:rPr lang="en-US" dirty="0"/>
            </a:br>
            <a:endParaRPr lang="en-US" dirty="0"/>
          </a:p>
        </p:txBody>
      </p:sp>
      <p:sp>
        <p:nvSpPr>
          <p:cNvPr id="5" name="Text Placeholder 4">
            <a:extLst>
              <a:ext uri="{FF2B5EF4-FFF2-40B4-BE49-F238E27FC236}">
                <a16:creationId xmlns:a16="http://schemas.microsoft.com/office/drawing/2014/main" id="{D3B8171D-A760-430F-B728-06B66C06077C}"/>
              </a:ext>
            </a:extLst>
          </p:cNvPr>
          <p:cNvSpPr>
            <a:spLocks noGrp="1"/>
          </p:cNvSpPr>
          <p:nvPr>
            <p:ph type="body" sz="quarter" idx="10"/>
          </p:nvPr>
        </p:nvSpPr>
        <p:spPr>
          <a:xfrm>
            <a:off x="269240" y="1189177"/>
            <a:ext cx="6077518" cy="4630498"/>
          </a:xfrm>
        </p:spPr>
        <p:txBody>
          <a:bodyPr/>
          <a:lstStyle/>
          <a:p>
            <a:endParaRPr lang="en-US" sz="1050" dirty="0"/>
          </a:p>
          <a:p>
            <a:r>
              <a:rPr lang="en-US" sz="2400" dirty="0"/>
              <a:t>TCP Probe replaced with HTTP </a:t>
            </a:r>
          </a:p>
          <a:p>
            <a:endParaRPr lang="en-US" sz="2400" dirty="0"/>
          </a:p>
          <a:p>
            <a:r>
              <a:rPr lang="en-US" sz="2400" dirty="0"/>
              <a:t>Replication to a second region with ASR to protect against regional outages</a:t>
            </a:r>
          </a:p>
          <a:p>
            <a:endParaRPr lang="en-US" sz="1050" dirty="0"/>
          </a:p>
          <a:p>
            <a:r>
              <a:rPr lang="en-US" sz="2400" dirty="0"/>
              <a:t>SQL Server configured with SQL Server Always On Availability Groups </a:t>
            </a:r>
          </a:p>
          <a:p>
            <a:endParaRPr lang="en-US" sz="1050" dirty="0"/>
          </a:p>
          <a:p>
            <a:r>
              <a:rPr lang="en-US" sz="2400" dirty="0"/>
              <a:t>SQL is backed up to Azure storage using SQL Server Managed Backup</a:t>
            </a:r>
          </a:p>
          <a:p>
            <a:endParaRPr lang="en-US" sz="1050" dirty="0"/>
          </a:p>
          <a:p>
            <a:r>
              <a:rPr lang="en-US" sz="2400" dirty="0"/>
              <a:t>Tip: A cloud witness is used in place of a Witness VM</a:t>
            </a:r>
          </a:p>
        </p:txBody>
      </p:sp>
      <p:pic>
        <p:nvPicPr>
          <p:cNvPr id="2" name="Picture 1" descr="SQL Server Managed Backup to Microsoft Azure &#10;&#10;A recovery plan helps you to define a systematic recovery process in the event of a region wide disaster.">
            <a:extLst>
              <a:ext uri="{FF2B5EF4-FFF2-40B4-BE49-F238E27FC236}">
                <a16:creationId xmlns:a16="http://schemas.microsoft.com/office/drawing/2014/main" id="{0E9A651D-3C16-4ED3-9134-862F521F8CEB}"/>
              </a:ext>
            </a:extLst>
          </p:cNvPr>
          <p:cNvPicPr>
            <a:picLocks noChangeAspect="1"/>
          </p:cNvPicPr>
          <p:nvPr/>
        </p:nvPicPr>
        <p:blipFill>
          <a:blip r:embed="rId3"/>
          <a:stretch>
            <a:fillRect/>
          </a:stretch>
        </p:blipFill>
        <p:spPr>
          <a:xfrm>
            <a:off x="6781598" y="1189176"/>
            <a:ext cx="4708641" cy="5525133"/>
          </a:xfrm>
          <a:prstGeom prst="rect">
            <a:avLst/>
          </a:prstGeom>
        </p:spPr>
      </p:pic>
    </p:spTree>
    <p:extLst>
      <p:ext uri="{BB962C8B-B14F-4D97-AF65-F5344CB8AC3E}">
        <p14:creationId xmlns:p14="http://schemas.microsoft.com/office/powerpoint/2010/main" val="1872165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2.xml><?xml version="1.0" encoding="utf-8"?>
<ds:datastoreItem xmlns:ds="http://schemas.openxmlformats.org/officeDocument/2006/customXml" ds:itemID="{7D07577D-30E5-48FB-B81C-E1B9EAC126B5}">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023ac63-7b75-4916-a9ee-591457758eee"/>
    <ds:schemaRef ds:uri="http://purl.org/dc/elements/1.1/"/>
    <ds:schemaRef ds:uri="http://schemas.microsoft.com/office/2006/metadata/properties"/>
    <ds:schemaRef ds:uri="d9c797ad-d7c3-4982-82b7-81352a75e4a5"/>
    <ds:schemaRef ds:uri="http://www.w3.org/XML/1998/namespace"/>
    <ds:schemaRef ds:uri="http://purl.org/dc/dcmitype/"/>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3993</Words>
  <Application>Microsoft Office PowerPoint</Application>
  <PresentationFormat>Widescreen</PresentationFormat>
  <Paragraphs>321</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Recommended solution for Active Directory  </vt:lpstr>
      <vt:lpstr>Recommended solution the order application </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2019-01-31T08:35:56Z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